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Now" charset="1" panose="00000500000000000000"/>
      <p:regular r:id="rId23"/>
    </p:embeddedFont>
    <p:embeddedFont>
      <p:font typeface="Now Bold" charset="1" panose="00000800000000000000"/>
      <p:regular r:id="rId24"/>
    </p:embeddedFont>
    <p:embeddedFont>
      <p:font typeface="Now Thin" charset="1" panose="00000300000000000000"/>
      <p:regular r:id="rId25"/>
    </p:embeddedFont>
    <p:embeddedFont>
      <p:font typeface="Now Light" charset="1" panose="00000400000000000000"/>
      <p:regular r:id="rId26"/>
    </p:embeddedFont>
    <p:embeddedFont>
      <p:font typeface="Now Medium" charset="1" panose="00000600000000000000"/>
      <p:regular r:id="rId27"/>
    </p:embeddedFont>
    <p:embeddedFont>
      <p:font typeface="Now Heavy" charset="1" panose="00000A00000000000000"/>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Italics" charset="1" panose="00000500000000000000"/>
      <p:regular r:id="rId31"/>
    </p:embeddedFont>
    <p:embeddedFont>
      <p:font typeface="Open Sauce Bold Italics" charset="1" panose="00000800000000000000"/>
      <p:regular r:id="rId32"/>
    </p:embeddedFont>
    <p:embeddedFont>
      <p:font typeface="Open Sauce Light" charset="1" panose="00000400000000000000"/>
      <p:regular r:id="rId33"/>
    </p:embeddedFont>
    <p:embeddedFont>
      <p:font typeface="Open Sauce Light Italics" charset="1" panose="00000400000000000000"/>
      <p:regular r:id="rId34"/>
    </p:embeddedFont>
    <p:embeddedFont>
      <p:font typeface="Open Sauce Medium" charset="1" panose="00000600000000000000"/>
      <p:regular r:id="rId35"/>
    </p:embeddedFont>
    <p:embeddedFont>
      <p:font typeface="Open Sauce Medium Italics" charset="1" panose="00000600000000000000"/>
      <p:regular r:id="rId36"/>
    </p:embeddedFont>
    <p:embeddedFont>
      <p:font typeface="Open Sauce Semi-Bold" charset="1" panose="00000700000000000000"/>
      <p:regular r:id="rId37"/>
    </p:embeddedFont>
    <p:embeddedFont>
      <p:font typeface="Open Sauce Semi-Bold Italics" charset="1" panose="00000700000000000000"/>
      <p:regular r:id="rId38"/>
    </p:embeddedFont>
    <p:embeddedFont>
      <p:font typeface="Open Sauce Heavy" charset="1" panose="00000A00000000000000"/>
      <p:regular r:id="rId39"/>
    </p:embeddedFont>
    <p:embeddedFont>
      <p:font typeface="Open Sauce Heavy Italics" charset="1" panose="00000A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http://asp.net/" TargetMode="External" Type="http://schemas.openxmlformats.org/officeDocument/2006/relationships/hyperlink"/><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12765" r="0" b="-12765"/>
              </a:stretch>
            </a:blipFill>
          </p:spPr>
        </p:sp>
      </p:grpSp>
      <p:sp>
        <p:nvSpPr>
          <p:cNvPr name="TextBox 8" id="8"/>
          <p:cNvSpPr txBox="true"/>
          <p:nvPr/>
        </p:nvSpPr>
        <p:spPr>
          <a:xfrm rot="0">
            <a:off x="1573748" y="7036704"/>
            <a:ext cx="7913921" cy="1392548"/>
          </a:xfrm>
          <a:prstGeom prst="rect">
            <a:avLst/>
          </a:prstGeom>
        </p:spPr>
        <p:txBody>
          <a:bodyPr anchor="t" rtlCol="false" tIns="0" lIns="0" bIns="0" rIns="0">
            <a:spAutoFit/>
          </a:bodyPr>
          <a:lstStyle/>
          <a:p>
            <a:pPr>
              <a:lnSpc>
                <a:spcPts val="3727"/>
              </a:lnSpc>
            </a:pPr>
            <a:r>
              <a:rPr lang="en-US" sz="3030">
                <a:solidFill>
                  <a:srgbClr val="56AEFF"/>
                </a:solidFill>
                <a:latin typeface="DM Sans Italics"/>
              </a:rPr>
              <a:t>Members: </a:t>
            </a:r>
          </a:p>
          <a:p>
            <a:pPr>
              <a:lnSpc>
                <a:spcPts val="3727"/>
              </a:lnSpc>
            </a:pPr>
            <a:r>
              <a:rPr lang="en-US" sz="3030">
                <a:solidFill>
                  <a:srgbClr val="56AEFF"/>
                </a:solidFill>
                <a:latin typeface="DM Sans Italics"/>
              </a:rPr>
              <a:t>         Đinh Lâm Nghĩa            - 20it228</a:t>
            </a:r>
          </a:p>
          <a:p>
            <a:pPr algn="l" marL="0" indent="0" lvl="0">
              <a:lnSpc>
                <a:spcPts val="3727"/>
              </a:lnSpc>
              <a:spcBef>
                <a:spcPct val="0"/>
              </a:spcBef>
            </a:pPr>
            <a:r>
              <a:rPr lang="en-US" sz="3030">
                <a:solidFill>
                  <a:srgbClr val="56AEFF"/>
                </a:solidFill>
                <a:latin typeface="DM Sans Italics"/>
              </a:rPr>
              <a:t>         Văn Công Trường Thọ  - 20it240</a:t>
            </a:r>
          </a:p>
        </p:txBody>
      </p:sp>
      <p:sp>
        <p:nvSpPr>
          <p:cNvPr name="TextBox 9" id="9"/>
          <p:cNvSpPr txBox="true"/>
          <p:nvPr/>
        </p:nvSpPr>
        <p:spPr>
          <a:xfrm rot="0">
            <a:off x="1573748" y="3499295"/>
            <a:ext cx="6223799" cy="609600"/>
          </a:xfrm>
          <a:prstGeom prst="rect">
            <a:avLst/>
          </a:prstGeom>
        </p:spPr>
        <p:txBody>
          <a:bodyPr anchor="t" rtlCol="false" tIns="0" lIns="0" bIns="0" rIns="0">
            <a:spAutoFit/>
          </a:bodyPr>
          <a:lstStyle/>
          <a:p>
            <a:pPr>
              <a:lnSpc>
                <a:spcPts val="4809"/>
              </a:lnSpc>
            </a:pPr>
            <a:r>
              <a:rPr lang="en-US" sz="4007">
                <a:solidFill>
                  <a:srgbClr val="FFFBFB"/>
                </a:solidFill>
                <a:latin typeface="Now Bold"/>
              </a:rPr>
              <a:t>Lập Trình C#</a:t>
            </a:r>
          </a:p>
        </p:txBody>
      </p:sp>
      <p:sp>
        <p:nvSpPr>
          <p:cNvPr name="Freeform 10" id="10"/>
          <p:cNvSpPr/>
          <p:nvPr/>
        </p:nvSpPr>
        <p:spPr>
          <a:xfrm flipH="false" flipV="false" rot="0">
            <a:off x="1573748" y="1146060"/>
            <a:ext cx="846187" cy="981086"/>
          </a:xfrm>
          <a:custGeom>
            <a:avLst/>
            <a:gdLst/>
            <a:ahLst/>
            <a:cxnLst/>
            <a:rect r="r" b="b" t="t" l="l"/>
            <a:pathLst>
              <a:path h="981086" w="846187">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549020" y="4318441"/>
            <a:ext cx="9659937" cy="1129665"/>
          </a:xfrm>
          <a:prstGeom prst="rect">
            <a:avLst/>
          </a:prstGeom>
        </p:spPr>
        <p:txBody>
          <a:bodyPr anchor="t" rtlCol="false" tIns="0" lIns="0" bIns="0" rIns="0">
            <a:spAutoFit/>
          </a:bodyPr>
          <a:lstStyle/>
          <a:p>
            <a:pPr>
              <a:lnSpc>
                <a:spcPts val="8889"/>
              </a:lnSpc>
            </a:pPr>
            <a:r>
              <a:rPr lang="en-US" sz="7407">
                <a:solidFill>
                  <a:srgbClr val="56AEFF"/>
                </a:solidFill>
                <a:latin typeface="Now Bold"/>
              </a:rPr>
              <a:t>QUẢN LÝ NHÂN SỰ</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986667" y="30841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133964" y="423978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898801" y="535732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a:off x="6103769" y="6512964"/>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10000675" y="1509629"/>
            <a:ext cx="6992751" cy="8074770"/>
            <a:chOff x="0" y="0"/>
            <a:chExt cx="5499100" cy="6350000"/>
          </a:xfrm>
        </p:grpSpPr>
        <p:sp>
          <p:nvSpPr>
            <p:cNvPr name="Freeform 11" id="1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12" id="12"/>
          <p:cNvGrpSpPr/>
          <p:nvPr/>
        </p:nvGrpSpPr>
        <p:grpSpPr>
          <a:xfrm rot="0">
            <a:off x="10143550" y="1698193"/>
            <a:ext cx="6697476" cy="7733806"/>
            <a:chOff x="0" y="0"/>
            <a:chExt cx="5499100" cy="6350000"/>
          </a:xfrm>
        </p:grpSpPr>
        <p:sp>
          <p:nvSpPr>
            <p:cNvPr name="Freeform 13" id="13"/>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t="0" r="-36659" b="0"/>
              </a:stretch>
            </a:blipFill>
          </p:spPr>
        </p:sp>
      </p:grpSp>
      <p:grpSp>
        <p:nvGrpSpPr>
          <p:cNvPr name="Group 14" id="14"/>
          <p:cNvGrpSpPr/>
          <p:nvPr/>
        </p:nvGrpSpPr>
        <p:grpSpPr>
          <a:xfrm rot="0">
            <a:off x="8705275" y="3084143"/>
            <a:ext cx="2613061" cy="2273181"/>
            <a:chOff x="0" y="0"/>
            <a:chExt cx="991873" cy="862860"/>
          </a:xfrm>
        </p:grpSpPr>
        <p:sp>
          <p:nvSpPr>
            <p:cNvPr name="Freeform 15" id="15"/>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8899113" y="4258833"/>
            <a:ext cx="2203125" cy="0"/>
          </a:xfrm>
          <a:prstGeom prst="line">
            <a:avLst/>
          </a:prstGeom>
          <a:ln cap="flat" w="38100">
            <a:solidFill>
              <a:srgbClr val="FFFFFF"/>
            </a:solidFill>
            <a:prstDash val="solid"/>
            <a:headEnd type="none" len="sm" w="sm"/>
            <a:tailEnd type="none" len="sm" w="sm"/>
          </a:ln>
        </p:spPr>
      </p:sp>
      <p:sp>
        <p:nvSpPr>
          <p:cNvPr name="Freeform 18" id="18"/>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2986667" y="1698193"/>
            <a:ext cx="8437330" cy="1227368"/>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56AEFF"/>
                </a:solidFill>
                <a:latin typeface="Now Bold"/>
              </a:rPr>
              <a:t>OVERVIEW</a:t>
            </a:r>
          </a:p>
        </p:txBody>
      </p:sp>
      <p:sp>
        <p:nvSpPr>
          <p:cNvPr name="TextBox 20" id="20"/>
          <p:cNvSpPr txBox="true"/>
          <p:nvPr/>
        </p:nvSpPr>
        <p:spPr>
          <a:xfrm rot="0">
            <a:off x="3133964" y="4345787"/>
            <a:ext cx="2203125" cy="797713"/>
          </a:xfrm>
          <a:prstGeom prst="rect">
            <a:avLst/>
          </a:prstGeom>
        </p:spPr>
        <p:txBody>
          <a:bodyPr anchor="t" rtlCol="false" tIns="0" lIns="0" bIns="0" rIns="0">
            <a:spAutoFit/>
          </a:bodyPr>
          <a:lstStyle/>
          <a:p>
            <a:pPr algn="ctr">
              <a:lnSpc>
                <a:spcPts val="3019"/>
              </a:lnSpc>
            </a:pPr>
            <a:r>
              <a:rPr lang="en-US" sz="2187">
                <a:solidFill>
                  <a:srgbClr val="FFFFFF"/>
                </a:solidFill>
                <a:latin typeface="Times New Roman"/>
              </a:rPr>
              <a:t>Giới thiệu về DevExpress</a:t>
            </a:r>
          </a:p>
        </p:txBody>
      </p:sp>
      <p:sp>
        <p:nvSpPr>
          <p:cNvPr name="TextBox 21" id="21"/>
          <p:cNvSpPr txBox="true"/>
          <p:nvPr/>
        </p:nvSpPr>
        <p:spPr>
          <a:xfrm rot="0">
            <a:off x="3447970"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01</a:t>
            </a:r>
          </a:p>
        </p:txBody>
      </p:sp>
      <p:sp>
        <p:nvSpPr>
          <p:cNvPr name="TextBox 22" id="22"/>
          <p:cNvSpPr txBox="true"/>
          <p:nvPr/>
        </p:nvSpPr>
        <p:spPr>
          <a:xfrm rot="0">
            <a:off x="5898801" y="6621578"/>
            <a:ext cx="2613061" cy="761899"/>
          </a:xfrm>
          <a:prstGeom prst="rect">
            <a:avLst/>
          </a:prstGeom>
        </p:spPr>
        <p:txBody>
          <a:bodyPr anchor="t" rtlCol="false" tIns="0" lIns="0" bIns="0" rIns="0">
            <a:spAutoFit/>
          </a:bodyPr>
          <a:lstStyle/>
          <a:p>
            <a:pPr algn="ctr">
              <a:lnSpc>
                <a:spcPts val="2881"/>
              </a:lnSpc>
            </a:pPr>
            <a:r>
              <a:rPr lang="en-US" sz="2087">
                <a:solidFill>
                  <a:srgbClr val="FFFFFF"/>
                </a:solidFill>
                <a:latin typeface="Times New Roman"/>
              </a:rPr>
              <a:t>Giới thiệu về Ado.net entity data model</a:t>
            </a:r>
          </a:p>
        </p:txBody>
      </p:sp>
      <p:sp>
        <p:nvSpPr>
          <p:cNvPr name="TextBox 23" id="23"/>
          <p:cNvSpPr txBox="true"/>
          <p:nvPr/>
        </p:nvSpPr>
        <p:spPr>
          <a:xfrm rot="0">
            <a:off x="6360104" y="549908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02</a:t>
            </a:r>
          </a:p>
        </p:txBody>
      </p:sp>
      <p:sp>
        <p:nvSpPr>
          <p:cNvPr name="TextBox 24" id="24"/>
          <p:cNvSpPr txBox="true"/>
          <p:nvPr/>
        </p:nvSpPr>
        <p:spPr>
          <a:xfrm rot="0">
            <a:off x="8852572" y="4507712"/>
            <a:ext cx="2318467" cy="577115"/>
          </a:xfrm>
          <a:prstGeom prst="rect">
            <a:avLst/>
          </a:prstGeom>
        </p:spPr>
        <p:txBody>
          <a:bodyPr anchor="t" rtlCol="false" tIns="0" lIns="0" bIns="0" rIns="0">
            <a:spAutoFit/>
          </a:bodyPr>
          <a:lstStyle/>
          <a:p>
            <a:pPr algn="ctr">
              <a:lnSpc>
                <a:spcPts val="4261"/>
              </a:lnSpc>
            </a:pPr>
            <a:r>
              <a:rPr lang="en-US" sz="3087">
                <a:solidFill>
                  <a:srgbClr val="FFFFFF"/>
                </a:solidFill>
                <a:latin typeface="Times New Roman"/>
              </a:rPr>
              <a:t>Demo</a:t>
            </a:r>
          </a:p>
        </p:txBody>
      </p:sp>
      <p:sp>
        <p:nvSpPr>
          <p:cNvPr name="TextBox 25" id="25"/>
          <p:cNvSpPr txBox="true"/>
          <p:nvPr/>
        </p:nvSpPr>
        <p:spPr>
          <a:xfrm rot="0">
            <a:off x="9166578"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091844" cy="10287000"/>
          </a:xfrm>
          <a:custGeom>
            <a:avLst/>
            <a:gdLst/>
            <a:ahLst/>
            <a:cxnLst/>
            <a:rect r="r" b="b" t="t" l="l"/>
            <a:pathLst>
              <a:path h="10287000" w="6091844">
                <a:moveTo>
                  <a:pt x="0" y="0"/>
                </a:moveTo>
                <a:lnTo>
                  <a:pt x="6091844" y="0"/>
                </a:lnTo>
                <a:lnTo>
                  <a:pt x="6091844" y="10287000"/>
                </a:lnTo>
                <a:lnTo>
                  <a:pt x="0" y="10287000"/>
                </a:lnTo>
                <a:lnTo>
                  <a:pt x="0" y="0"/>
                </a:lnTo>
                <a:close/>
              </a:path>
            </a:pathLst>
          </a:custGeom>
          <a:blipFill>
            <a:blip r:embed="rId2"/>
            <a:stretch>
              <a:fillRect l="-43153" t="0" r="-25711" b="0"/>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8" id="8"/>
          <p:cNvSpPr/>
          <p:nvPr/>
        </p:nvSpPr>
        <p:spPr>
          <a:xfrm flipH="false" flipV="false" rot="0">
            <a:off x="5725261" y="3453964"/>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520658" y="5182483"/>
            <a:ext cx="1142373" cy="11423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2" id="12"/>
          <p:cNvSpPr/>
          <p:nvPr/>
        </p:nvSpPr>
        <p:spPr>
          <a:xfrm flipH="false" flipV="false" rot="0">
            <a:off x="5799040" y="5431446"/>
            <a:ext cx="585607" cy="669613"/>
          </a:xfrm>
          <a:custGeom>
            <a:avLst/>
            <a:gdLst/>
            <a:ahLst/>
            <a:cxnLst/>
            <a:rect r="r" b="b" t="t" l="l"/>
            <a:pathLst>
              <a:path h="669613" w="585607">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6458427" y="2251794"/>
            <a:ext cx="9879016" cy="731060"/>
          </a:xfrm>
          <a:prstGeom prst="rect">
            <a:avLst/>
          </a:prstGeom>
        </p:spPr>
        <p:txBody>
          <a:bodyPr anchor="t" rtlCol="false" tIns="0" lIns="0" bIns="0" rIns="0">
            <a:spAutoFit/>
          </a:bodyPr>
          <a:lstStyle/>
          <a:p>
            <a:pPr algn="l" marL="1029081" indent="-514540" lvl="1">
              <a:lnSpc>
                <a:spcPts val="5719"/>
              </a:lnSpc>
              <a:spcBef>
                <a:spcPct val="0"/>
              </a:spcBef>
              <a:buFont typeface="Arial"/>
              <a:buChar char="•"/>
            </a:pPr>
            <a:r>
              <a:rPr lang="en-US" sz="4766">
                <a:solidFill>
                  <a:srgbClr val="FFFFFF"/>
                </a:solidFill>
                <a:latin typeface="Now Bold"/>
              </a:rPr>
              <a:t>GIỚI THIỆU VỀ DEVEXPRESS</a:t>
            </a:r>
          </a:p>
        </p:txBody>
      </p:sp>
      <p:sp>
        <p:nvSpPr>
          <p:cNvPr name="TextBox 14" id="14"/>
          <p:cNvSpPr txBox="true"/>
          <p:nvPr/>
        </p:nvSpPr>
        <p:spPr>
          <a:xfrm rot="0">
            <a:off x="6997064" y="3346836"/>
            <a:ext cx="4402447" cy="620459"/>
          </a:xfrm>
          <a:prstGeom prst="rect">
            <a:avLst/>
          </a:prstGeom>
        </p:spPr>
        <p:txBody>
          <a:bodyPr anchor="t" rtlCol="false" tIns="0" lIns="0" bIns="0" rIns="0">
            <a:spAutoFit/>
          </a:bodyPr>
          <a:lstStyle/>
          <a:p>
            <a:pPr marL="0" indent="0" lvl="0">
              <a:lnSpc>
                <a:spcPts val="4519"/>
              </a:lnSpc>
              <a:spcBef>
                <a:spcPct val="0"/>
              </a:spcBef>
            </a:pPr>
            <a:r>
              <a:rPr lang="en-US" sz="3274">
                <a:solidFill>
                  <a:srgbClr val="4BD1FB"/>
                </a:solidFill>
                <a:latin typeface="Times New Roman"/>
              </a:rPr>
              <a:t>DevExpress ?</a:t>
            </a:r>
          </a:p>
        </p:txBody>
      </p:sp>
      <p:sp>
        <p:nvSpPr>
          <p:cNvPr name="TextBox 15" id="15"/>
          <p:cNvSpPr txBox="true"/>
          <p:nvPr/>
        </p:nvSpPr>
        <p:spPr>
          <a:xfrm rot="0">
            <a:off x="6830047" y="3891095"/>
            <a:ext cx="10814694" cy="1032180"/>
          </a:xfrm>
          <a:prstGeom prst="rect">
            <a:avLst/>
          </a:prstGeom>
        </p:spPr>
        <p:txBody>
          <a:bodyPr anchor="t" rtlCol="false" tIns="0" lIns="0" bIns="0" rIns="0">
            <a:spAutoFit/>
          </a:bodyPr>
          <a:lstStyle/>
          <a:p>
            <a:pPr marL="0" indent="0" lvl="0">
              <a:lnSpc>
                <a:spcPts val="2664"/>
              </a:lnSpc>
              <a:spcBef>
                <a:spcPct val="0"/>
              </a:spcBef>
            </a:pPr>
            <a:r>
              <a:rPr lang="en-US" sz="1931">
                <a:solidFill>
                  <a:srgbClr val="FFFFFF"/>
                </a:solidFill>
                <a:latin typeface="Times New Roman"/>
              </a:rPr>
              <a:t>     là một công cụ hết sức hữu dụng, cung cấp rất nhiều control trong Visual Studio. DevExpress không chỉ giúp thiết kế winform hay website đẹp hơn mà còn giúp cho việc lập trình được dễ dàng hơn, ta có thể thấy rõ nhất là trong việc tương tác với cơ sở dữ liệu.</a:t>
            </a:r>
          </a:p>
        </p:txBody>
      </p:sp>
      <p:sp>
        <p:nvSpPr>
          <p:cNvPr name="TextBox 16" id="16"/>
          <p:cNvSpPr txBox="true"/>
          <p:nvPr/>
        </p:nvSpPr>
        <p:spPr>
          <a:xfrm rot="0">
            <a:off x="6830047" y="5480600"/>
            <a:ext cx="4402447" cy="620459"/>
          </a:xfrm>
          <a:prstGeom prst="rect">
            <a:avLst/>
          </a:prstGeom>
        </p:spPr>
        <p:txBody>
          <a:bodyPr anchor="t" rtlCol="false" tIns="0" lIns="0" bIns="0" rIns="0">
            <a:spAutoFit/>
          </a:bodyPr>
          <a:lstStyle/>
          <a:p>
            <a:pPr marL="0" indent="0" lvl="0">
              <a:lnSpc>
                <a:spcPts val="4519"/>
              </a:lnSpc>
              <a:spcBef>
                <a:spcPct val="0"/>
              </a:spcBef>
            </a:pPr>
            <a:r>
              <a:rPr lang="en-US" sz="3274">
                <a:solidFill>
                  <a:srgbClr val="4BD1FB"/>
                </a:solidFill>
                <a:latin typeface="Times New Roman"/>
              </a:rPr>
              <a:t>Thành phần </a:t>
            </a:r>
          </a:p>
        </p:txBody>
      </p:sp>
      <p:sp>
        <p:nvSpPr>
          <p:cNvPr name="TextBox 17" id="17"/>
          <p:cNvSpPr txBox="true"/>
          <p:nvPr/>
        </p:nvSpPr>
        <p:spPr>
          <a:xfrm rot="0">
            <a:off x="6830047" y="6024859"/>
            <a:ext cx="11106337" cy="2699055"/>
          </a:xfrm>
          <a:prstGeom prst="rect">
            <a:avLst/>
          </a:prstGeom>
        </p:spPr>
        <p:txBody>
          <a:bodyPr anchor="t" rtlCol="false" tIns="0" lIns="0" bIns="0" rIns="0">
            <a:spAutoFit/>
          </a:bodyPr>
          <a:lstStyle/>
          <a:p>
            <a:pPr marL="416921" indent="-208461" lvl="1">
              <a:lnSpc>
                <a:spcPts val="2664"/>
              </a:lnSpc>
              <a:spcBef>
                <a:spcPct val="0"/>
              </a:spcBef>
              <a:buFont typeface="Arial"/>
              <a:buChar char="•"/>
            </a:pPr>
            <a:r>
              <a:rPr lang="en-US" sz="1931">
                <a:solidFill>
                  <a:srgbClr val="FFFFFF"/>
                </a:solidFill>
                <a:latin typeface="Times New Roman"/>
              </a:rPr>
              <a:t>WinF</a:t>
            </a:r>
            <a:r>
              <a:rPr lang="en-US" sz="1931" strike="noStrike" u="none">
                <a:solidFill>
                  <a:srgbClr val="FFFFFF"/>
                </a:solidFill>
                <a:latin typeface="Times New Roman"/>
              </a:rPr>
              <a:t>orms Controls: Cung cấp các control cho WinForms.</a:t>
            </a:r>
          </a:p>
          <a:p>
            <a:pPr marL="416921" indent="-208461" lvl="1">
              <a:lnSpc>
                <a:spcPts val="2664"/>
              </a:lnSpc>
              <a:spcBef>
                <a:spcPct val="0"/>
              </a:spcBef>
              <a:buFont typeface="Arial"/>
              <a:buChar char="•"/>
            </a:pPr>
            <a:r>
              <a:rPr lang="en-US" sz="1931" strike="noStrike" u="sng">
                <a:solidFill>
                  <a:srgbClr val="FFFFFF"/>
                </a:solidFill>
                <a:latin typeface="Times New Roman"/>
                <a:hlinkClick r:id="rId11" tooltip="http://asp.net/"/>
              </a:rPr>
              <a:t>ASP.NET</a:t>
            </a:r>
            <a:r>
              <a:rPr lang="en-US" sz="1931" strike="noStrike" u="none">
                <a:solidFill>
                  <a:srgbClr val="FFFFFF"/>
                </a:solidFill>
                <a:latin typeface="Times New Roman"/>
              </a:rPr>
              <a:t> Controls: Cung cấp các control cho WebForms.</a:t>
            </a:r>
          </a:p>
          <a:p>
            <a:pPr marL="416921" indent="-208461" lvl="1">
              <a:lnSpc>
                <a:spcPts val="2664"/>
              </a:lnSpc>
              <a:spcBef>
                <a:spcPct val="0"/>
              </a:spcBef>
              <a:buFont typeface="Arial"/>
              <a:buChar char="•"/>
            </a:pPr>
            <a:r>
              <a:rPr lang="en-US" sz="1931" strike="noStrike" u="none">
                <a:solidFill>
                  <a:srgbClr val="FFFFFF"/>
                </a:solidFill>
                <a:latin typeface="Times New Roman"/>
              </a:rPr>
              <a:t>WPF Controls: Cung cấp các control cho WPF.</a:t>
            </a:r>
          </a:p>
          <a:p>
            <a:pPr marL="416921" indent="-208461" lvl="1">
              <a:lnSpc>
                <a:spcPts val="2664"/>
              </a:lnSpc>
              <a:spcBef>
                <a:spcPct val="0"/>
              </a:spcBef>
              <a:buFont typeface="Arial"/>
              <a:buChar char="•"/>
            </a:pPr>
            <a:r>
              <a:rPr lang="en-US" sz="1931" strike="noStrike" u="none">
                <a:solidFill>
                  <a:srgbClr val="FFFFFF"/>
                </a:solidFill>
                <a:latin typeface="Times New Roman"/>
              </a:rPr>
              <a:t>Silverlight Controls: Cung cấp các control cho Silverlight.</a:t>
            </a:r>
          </a:p>
          <a:p>
            <a:pPr marL="416921" indent="-208461" lvl="1">
              <a:lnSpc>
                <a:spcPts val="2664"/>
              </a:lnSpc>
              <a:spcBef>
                <a:spcPct val="0"/>
              </a:spcBef>
              <a:buFont typeface="Arial"/>
              <a:buChar char="•"/>
            </a:pPr>
            <a:r>
              <a:rPr lang="en-US" sz="1931" strike="noStrike" u="none">
                <a:solidFill>
                  <a:srgbClr val="FFFFFF"/>
                </a:solidFill>
                <a:latin typeface="Times New Roman"/>
              </a:rPr>
              <a:t>XtraCharts: Control cung cấp các loại biểu đồ.</a:t>
            </a:r>
          </a:p>
          <a:p>
            <a:pPr marL="416921" indent="-208461" lvl="1">
              <a:lnSpc>
                <a:spcPts val="2664"/>
              </a:lnSpc>
              <a:spcBef>
                <a:spcPct val="0"/>
              </a:spcBef>
              <a:buFont typeface="Arial"/>
              <a:buChar char="•"/>
            </a:pPr>
            <a:r>
              <a:rPr lang="en-US" sz="1931" strike="noStrike" u="none">
                <a:solidFill>
                  <a:srgbClr val="FFFFFF"/>
                </a:solidFill>
                <a:latin typeface="Times New Roman"/>
              </a:rPr>
              <a:t>XtraReports: Cung cấp các control tạo báo cáo.</a:t>
            </a:r>
          </a:p>
          <a:p>
            <a:pPr marL="416921" indent="-208461" lvl="1">
              <a:lnSpc>
                <a:spcPts val="2664"/>
              </a:lnSpc>
              <a:spcBef>
                <a:spcPct val="0"/>
              </a:spcBef>
              <a:buFont typeface="Arial"/>
              <a:buChar char="•"/>
            </a:pPr>
            <a:r>
              <a:rPr lang="en-US" sz="1931" strike="noStrike" u="none">
                <a:solidFill>
                  <a:srgbClr val="FFFFFF"/>
                </a:solidFill>
                <a:latin typeface="Times New Roman"/>
              </a:rPr>
              <a:t>XPO: Cung cấp môi trường làm việc với database.</a:t>
            </a:r>
          </a:p>
          <a:p>
            <a:pPr marL="416921" indent="-208461" lvl="1">
              <a:lnSpc>
                <a:spcPts val="2664"/>
              </a:lnSpc>
              <a:spcBef>
                <a:spcPct val="0"/>
              </a:spcBef>
              <a:buFont typeface="Arial"/>
              <a:buChar char="•"/>
            </a:pPr>
            <a:r>
              <a:rPr lang="en-US" sz="1931" strike="noStrike" u="none">
                <a:solidFill>
                  <a:srgbClr val="FFFFFF"/>
                </a:solidFill>
                <a:latin typeface="Times New Roman"/>
              </a:rPr>
              <a:t>XAF: Một công nghệ mới giúp việc phát triển phần mềm một cách nhanh chóng.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091844" cy="10287000"/>
          </a:xfrm>
          <a:custGeom>
            <a:avLst/>
            <a:gdLst/>
            <a:ahLst/>
            <a:cxnLst/>
            <a:rect r="r" b="b" t="t" l="l"/>
            <a:pathLst>
              <a:path h="10287000" w="6091844">
                <a:moveTo>
                  <a:pt x="0" y="0"/>
                </a:moveTo>
                <a:lnTo>
                  <a:pt x="6091844" y="0"/>
                </a:lnTo>
                <a:lnTo>
                  <a:pt x="6091844" y="10287000"/>
                </a:lnTo>
                <a:lnTo>
                  <a:pt x="0" y="10287000"/>
                </a:lnTo>
                <a:lnTo>
                  <a:pt x="0" y="0"/>
                </a:lnTo>
                <a:close/>
              </a:path>
            </a:pathLst>
          </a:custGeom>
          <a:blipFill>
            <a:blip r:embed="rId2"/>
            <a:stretch>
              <a:fillRect l="-43153" t="0" r="-25711" b="0"/>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20658" y="3026665"/>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8" id="8"/>
          <p:cNvSpPr/>
          <p:nvPr/>
        </p:nvSpPr>
        <p:spPr>
          <a:xfrm flipH="false" flipV="false" rot="0">
            <a:off x="5818393" y="3274002"/>
            <a:ext cx="566255" cy="720926"/>
          </a:xfrm>
          <a:custGeom>
            <a:avLst/>
            <a:gdLst/>
            <a:ahLst/>
            <a:cxnLst/>
            <a:rect r="r" b="b" t="t" l="l"/>
            <a:pathLst>
              <a:path h="720926" w="566255">
                <a:moveTo>
                  <a:pt x="0" y="0"/>
                </a:moveTo>
                <a:lnTo>
                  <a:pt x="566255" y="0"/>
                </a:lnTo>
                <a:lnTo>
                  <a:pt x="566255" y="720927"/>
                </a:lnTo>
                <a:lnTo>
                  <a:pt x="0" y="720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6384648" y="2263311"/>
            <a:ext cx="9879016" cy="731060"/>
          </a:xfrm>
          <a:prstGeom prst="rect">
            <a:avLst/>
          </a:prstGeom>
        </p:spPr>
        <p:txBody>
          <a:bodyPr anchor="t" rtlCol="false" tIns="0" lIns="0" bIns="0" rIns="0">
            <a:spAutoFit/>
          </a:bodyPr>
          <a:lstStyle/>
          <a:p>
            <a:pPr algn="l" marL="1029081" indent="-514540" lvl="1">
              <a:lnSpc>
                <a:spcPts val="5719"/>
              </a:lnSpc>
              <a:spcBef>
                <a:spcPct val="0"/>
              </a:spcBef>
              <a:buFont typeface="Arial"/>
              <a:buChar char="•"/>
            </a:pPr>
            <a:r>
              <a:rPr lang="en-US" sz="4766">
                <a:solidFill>
                  <a:srgbClr val="FFFFFF"/>
                </a:solidFill>
                <a:latin typeface="Now Bold"/>
              </a:rPr>
              <a:t>GIỚI THIỆU VỀ DEVEXPRESS</a:t>
            </a:r>
          </a:p>
        </p:txBody>
      </p:sp>
      <p:sp>
        <p:nvSpPr>
          <p:cNvPr name="TextBox 10" id="10"/>
          <p:cNvSpPr txBox="true"/>
          <p:nvPr/>
        </p:nvSpPr>
        <p:spPr>
          <a:xfrm rot="0">
            <a:off x="7034911" y="3328998"/>
            <a:ext cx="5851037" cy="553784"/>
          </a:xfrm>
          <a:prstGeom prst="rect">
            <a:avLst/>
          </a:prstGeom>
        </p:spPr>
        <p:txBody>
          <a:bodyPr anchor="t" rtlCol="false" tIns="0" lIns="0" bIns="0" rIns="0">
            <a:spAutoFit/>
          </a:bodyPr>
          <a:lstStyle/>
          <a:p>
            <a:pPr marL="0" indent="0" lvl="0">
              <a:lnSpc>
                <a:spcPts val="4519"/>
              </a:lnSpc>
              <a:spcBef>
                <a:spcPct val="0"/>
              </a:spcBef>
            </a:pPr>
            <a:r>
              <a:rPr lang="en-US" sz="3274">
                <a:solidFill>
                  <a:srgbClr val="4BD1FB"/>
                </a:solidFill>
                <a:latin typeface="DM Sans"/>
              </a:rPr>
              <a:t>Ưu điểm &amp; nhược điểm</a:t>
            </a:r>
          </a:p>
        </p:txBody>
      </p:sp>
      <p:sp>
        <p:nvSpPr>
          <p:cNvPr name="TextBox 11" id="11"/>
          <p:cNvSpPr txBox="true"/>
          <p:nvPr/>
        </p:nvSpPr>
        <p:spPr>
          <a:xfrm rot="0">
            <a:off x="6755209" y="4092838"/>
            <a:ext cx="10504091" cy="2699055"/>
          </a:xfrm>
          <a:prstGeom prst="rect">
            <a:avLst/>
          </a:prstGeom>
        </p:spPr>
        <p:txBody>
          <a:bodyPr anchor="t" rtlCol="false" tIns="0" lIns="0" bIns="0" rIns="0">
            <a:spAutoFit/>
          </a:bodyPr>
          <a:lstStyle/>
          <a:p>
            <a:pPr algn="just">
              <a:lnSpc>
                <a:spcPts val="2664"/>
              </a:lnSpc>
            </a:pPr>
            <a:r>
              <a:rPr lang="en-US" sz="1931">
                <a:solidFill>
                  <a:srgbClr val="FFFFFF"/>
                </a:solidFill>
                <a:latin typeface="Times New Roman Bold"/>
              </a:rPr>
              <a:t>*Ưu điểm</a:t>
            </a:r>
          </a:p>
          <a:p>
            <a:pPr algn="just" marL="416921" indent="-208461" lvl="1">
              <a:lnSpc>
                <a:spcPts val="2664"/>
              </a:lnSpc>
              <a:buFont typeface="Arial"/>
              <a:buChar char="•"/>
            </a:pPr>
            <a:r>
              <a:rPr lang="en-US" sz="1931">
                <a:solidFill>
                  <a:srgbClr val="FFFFFF"/>
                </a:solidFill>
                <a:latin typeface="Times New Roman"/>
              </a:rPr>
              <a:t>Hạn chế xuất hiện nhiều form riêng lẻ</a:t>
            </a:r>
          </a:p>
          <a:p>
            <a:pPr algn="just" marL="416921" indent="-208461" lvl="1">
              <a:lnSpc>
                <a:spcPts val="2664"/>
              </a:lnSpc>
              <a:buFont typeface="Arial"/>
              <a:buChar char="•"/>
            </a:pPr>
            <a:r>
              <a:rPr lang="en-US" sz="1931">
                <a:solidFill>
                  <a:srgbClr val="FFFFFF"/>
                </a:solidFill>
                <a:latin typeface="Times New Roman"/>
              </a:rPr>
              <a:t>Có thể tự co giãn form bên trong form chính theo kích thước của form chính thay đổi</a:t>
            </a:r>
          </a:p>
          <a:p>
            <a:pPr algn="just" marL="416921" indent="-208461" lvl="1">
              <a:lnSpc>
                <a:spcPts val="2664"/>
              </a:lnSpc>
              <a:buFont typeface="Arial"/>
              <a:buChar char="•"/>
            </a:pPr>
            <a:r>
              <a:rPr lang="en-US" sz="1931">
                <a:solidFill>
                  <a:srgbClr val="FFFFFF"/>
                </a:solidFill>
                <a:latin typeface="Times New Roman"/>
              </a:rPr>
              <a:t>Cung cấp rất nhiều UI đẹp cho Winform, Web</a:t>
            </a:r>
          </a:p>
          <a:p>
            <a:pPr algn="just" marL="416921" indent="-208461" lvl="1">
              <a:lnSpc>
                <a:spcPts val="2664"/>
              </a:lnSpc>
              <a:buFont typeface="Arial"/>
              <a:buChar char="•"/>
            </a:pPr>
            <a:r>
              <a:rPr lang="en-US" sz="1931">
                <a:solidFill>
                  <a:srgbClr val="FFFFFF"/>
                </a:solidFill>
                <a:latin typeface="Times New Roman"/>
              </a:rPr>
              <a:t>Hỗ trợ rất nhiều Control hữu dụng</a:t>
            </a:r>
          </a:p>
          <a:p>
            <a:pPr algn="just" marL="416921" indent="-208461" lvl="1">
              <a:lnSpc>
                <a:spcPts val="2664"/>
              </a:lnSpc>
              <a:buFont typeface="Arial"/>
              <a:buChar char="•"/>
            </a:pPr>
            <a:r>
              <a:rPr lang="en-US" sz="1931">
                <a:solidFill>
                  <a:srgbClr val="FFFFFF"/>
                </a:solidFill>
                <a:latin typeface="Times New Roman"/>
              </a:rPr>
              <a:t>Giúp việc lập trình trở nên nhanh, dễ dàng hơn</a:t>
            </a:r>
          </a:p>
          <a:p>
            <a:pPr algn="just" marL="416921" indent="-208461" lvl="1">
              <a:lnSpc>
                <a:spcPts val="2664"/>
              </a:lnSpc>
              <a:buFont typeface="Arial"/>
              <a:buChar char="•"/>
            </a:pPr>
            <a:r>
              <a:rPr lang="en-US" sz="1931">
                <a:solidFill>
                  <a:srgbClr val="FFFFFF"/>
                </a:solidFill>
                <a:latin typeface="Times New Roman"/>
              </a:rPr>
              <a:t>Dễ quản lý</a:t>
            </a:r>
          </a:p>
          <a:p>
            <a:pPr algn="just" marL="416921" indent="-208461" lvl="1">
              <a:lnSpc>
                <a:spcPts val="2664"/>
              </a:lnSpc>
              <a:spcBef>
                <a:spcPct val="0"/>
              </a:spcBef>
              <a:buFont typeface="Arial"/>
              <a:buChar char="•"/>
            </a:pPr>
            <a:r>
              <a:rPr lang="en-US" sz="1931">
                <a:solidFill>
                  <a:srgbClr val="FFFFFF"/>
                </a:solidFill>
                <a:latin typeface="Times New Roman"/>
              </a:rPr>
              <a:t>Có nhiều tài liệu hỗ trợ</a:t>
            </a:r>
          </a:p>
        </p:txBody>
      </p:sp>
      <p:sp>
        <p:nvSpPr>
          <p:cNvPr name="TextBox 12" id="12"/>
          <p:cNvSpPr txBox="true"/>
          <p:nvPr/>
        </p:nvSpPr>
        <p:spPr>
          <a:xfrm rot="0">
            <a:off x="6755209" y="7329459"/>
            <a:ext cx="10504091" cy="1221372"/>
          </a:xfrm>
          <a:prstGeom prst="rect">
            <a:avLst/>
          </a:prstGeom>
        </p:spPr>
        <p:txBody>
          <a:bodyPr anchor="t" rtlCol="false" tIns="0" lIns="0" bIns="0" rIns="0">
            <a:spAutoFit/>
          </a:bodyPr>
          <a:lstStyle/>
          <a:p>
            <a:pPr algn="just">
              <a:lnSpc>
                <a:spcPts val="2373"/>
              </a:lnSpc>
              <a:spcBef>
                <a:spcPct val="0"/>
              </a:spcBef>
            </a:pPr>
            <a:r>
              <a:rPr lang="en-US" sz="1929">
                <a:solidFill>
                  <a:srgbClr val="FFFBFB"/>
                </a:solidFill>
                <a:latin typeface="Times New Roman"/>
              </a:rPr>
              <a:t>*</a:t>
            </a:r>
            <a:r>
              <a:rPr lang="en-US" sz="1929">
                <a:solidFill>
                  <a:srgbClr val="FFFBFB"/>
                </a:solidFill>
                <a:latin typeface="Times New Roman Bold"/>
              </a:rPr>
              <a:t>Nhược điểm</a:t>
            </a:r>
          </a:p>
          <a:p>
            <a:pPr algn="just" marL="416686" indent="-208343" lvl="1">
              <a:lnSpc>
                <a:spcPts val="2373"/>
              </a:lnSpc>
              <a:buFont typeface="Arial"/>
              <a:buChar char="•"/>
            </a:pPr>
            <a:r>
              <a:rPr lang="en-US" sz="1929">
                <a:solidFill>
                  <a:srgbClr val="FFFBFB"/>
                </a:solidFill>
                <a:latin typeface="Times New Roman"/>
              </a:rPr>
              <a:t>Giá bản quyền cao, phiên bản đầy đủ có giá 2199$/năm</a:t>
            </a:r>
          </a:p>
          <a:p>
            <a:pPr algn="just" marL="416686" indent="-208343" lvl="1">
              <a:lnSpc>
                <a:spcPts val="2373"/>
              </a:lnSpc>
              <a:buFont typeface="Arial"/>
              <a:buChar char="•"/>
            </a:pPr>
            <a:r>
              <a:rPr lang="en-US" sz="1929">
                <a:solidFill>
                  <a:srgbClr val="FFFBFB"/>
                </a:solidFill>
                <a:latin typeface="Times New Roman"/>
              </a:rPr>
              <a:t>Cài đặt nặng</a:t>
            </a:r>
          </a:p>
          <a:p>
            <a:pPr algn="just" marL="416686" indent="-208343" lvl="1">
              <a:lnSpc>
                <a:spcPts val="2373"/>
              </a:lnSpc>
              <a:buFont typeface="Arial"/>
              <a:buChar char="•"/>
            </a:pPr>
            <a:r>
              <a:rPr lang="en-US" sz="1929">
                <a:solidFill>
                  <a:srgbClr val="FFFBFB"/>
                </a:solidFill>
                <a:latin typeface="Times New Roman"/>
              </a:rPr>
              <a:t>Bộ thư viện khá nặng và tốn thời gian khi load chương trình lần đầu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899382" y="-54747"/>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1819576" y="2312393"/>
            <a:ext cx="8914092" cy="1463040"/>
          </a:xfrm>
          <a:prstGeom prst="rect">
            <a:avLst/>
          </a:prstGeom>
        </p:spPr>
        <p:txBody>
          <a:bodyPr anchor="t" rtlCol="false" tIns="0" lIns="0" bIns="0" rIns="0">
            <a:spAutoFit/>
          </a:bodyPr>
          <a:lstStyle/>
          <a:p>
            <a:pPr marL="0" indent="0" lvl="0">
              <a:lnSpc>
                <a:spcPts val="5724"/>
              </a:lnSpc>
              <a:spcBef>
                <a:spcPct val="0"/>
              </a:spcBef>
            </a:pPr>
            <a:r>
              <a:rPr lang="en-US" sz="4770">
                <a:solidFill>
                  <a:srgbClr val="FFFFFF"/>
                </a:solidFill>
                <a:latin typeface="Now Bold"/>
              </a:rPr>
              <a:t>2. ADO.NET ENTITY DATA MODEL </a:t>
            </a:r>
          </a:p>
        </p:txBody>
      </p:sp>
      <p:sp>
        <p:nvSpPr>
          <p:cNvPr name="TextBox 10" id="10"/>
          <p:cNvSpPr txBox="true"/>
          <p:nvPr/>
        </p:nvSpPr>
        <p:spPr>
          <a:xfrm rot="0">
            <a:off x="1819576" y="4330154"/>
            <a:ext cx="8529334" cy="1486219"/>
          </a:xfrm>
          <a:prstGeom prst="rect">
            <a:avLst/>
          </a:prstGeom>
        </p:spPr>
        <p:txBody>
          <a:bodyPr anchor="t" rtlCol="false" tIns="0" lIns="0" bIns="0" rIns="0">
            <a:spAutoFit/>
          </a:bodyPr>
          <a:lstStyle/>
          <a:p>
            <a:pPr marL="0" indent="0" lvl="0">
              <a:lnSpc>
                <a:spcPts val="2855"/>
              </a:lnSpc>
              <a:spcBef>
                <a:spcPct val="0"/>
              </a:spcBef>
            </a:pPr>
            <a:r>
              <a:rPr lang="en-US" sz="2069">
                <a:solidFill>
                  <a:srgbClr val="FFFFFF"/>
                </a:solidFill>
                <a:latin typeface="Times New Roman"/>
              </a:rPr>
              <a:t>        là một mô hình hay nền tảng ORM (Object Relational Mapper) ánh xạ trực tiếp với database để tạo ra những mô hình dữ liệu quan hệ...và cung cấp những cơ chế giúp ta có thể tương tác, khai thác dữ liệu hiệu quả, dễ dàng hơn.</a:t>
            </a:r>
          </a:p>
        </p:txBody>
      </p:sp>
      <p:sp>
        <p:nvSpPr>
          <p:cNvPr name="TextBox 11" id="11"/>
          <p:cNvSpPr txBox="true"/>
          <p:nvPr/>
        </p:nvSpPr>
        <p:spPr>
          <a:xfrm rot="0">
            <a:off x="1819576" y="6152559"/>
            <a:ext cx="8529334" cy="1486219"/>
          </a:xfrm>
          <a:prstGeom prst="rect">
            <a:avLst/>
          </a:prstGeom>
        </p:spPr>
        <p:txBody>
          <a:bodyPr anchor="t" rtlCol="false" tIns="0" lIns="0" bIns="0" rIns="0">
            <a:spAutoFit/>
          </a:bodyPr>
          <a:lstStyle/>
          <a:p>
            <a:pPr>
              <a:lnSpc>
                <a:spcPts val="2855"/>
              </a:lnSpc>
            </a:pPr>
            <a:r>
              <a:rPr lang="en-US" sz="2069">
                <a:solidFill>
                  <a:srgbClr val="FFFFFF"/>
                </a:solidFill>
                <a:latin typeface="Times New Roman"/>
              </a:rPr>
              <a:t>       3 cách sử dụng Entity Framework tương tác với database: </a:t>
            </a:r>
          </a:p>
          <a:p>
            <a:pPr marL="446775" indent="-223388" lvl="1">
              <a:lnSpc>
                <a:spcPts val="2855"/>
              </a:lnSpc>
              <a:buFont typeface="Arial"/>
              <a:buChar char="•"/>
            </a:pPr>
            <a:r>
              <a:rPr lang="en-US" sz="2069">
                <a:solidFill>
                  <a:srgbClr val="FF5757"/>
                </a:solidFill>
                <a:latin typeface="Times New Roman Bold"/>
              </a:rPr>
              <a:t> Database First</a:t>
            </a:r>
          </a:p>
          <a:p>
            <a:pPr marL="446775" indent="-223388" lvl="1">
              <a:lnSpc>
                <a:spcPts val="2855"/>
              </a:lnSpc>
              <a:buFont typeface="Arial"/>
              <a:buChar char="•"/>
            </a:pPr>
            <a:r>
              <a:rPr lang="en-US" sz="2069">
                <a:solidFill>
                  <a:srgbClr val="FFFFFF"/>
                </a:solidFill>
                <a:latin typeface="Times New Roman"/>
              </a:rPr>
              <a:t>Code First</a:t>
            </a:r>
          </a:p>
          <a:p>
            <a:pPr marL="446775" indent="-223388" lvl="1">
              <a:lnSpc>
                <a:spcPts val="2855"/>
              </a:lnSpc>
              <a:buFont typeface="Arial"/>
              <a:buChar char="•"/>
            </a:pPr>
            <a:r>
              <a:rPr lang="en-US" sz="2069">
                <a:solidFill>
                  <a:srgbClr val="FFFFFF"/>
                </a:solidFill>
                <a:latin typeface="Times New Roman"/>
              </a:rPr>
              <a:t>Model First.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318001" y="0"/>
            <a:ext cx="15051364" cy="1028700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0" t="-5092" r="-42067" b="-7291"/>
              </a:stretch>
            </a:blipFill>
          </p:spPr>
        </p:sp>
      </p:grpSp>
      <p:sp>
        <p:nvSpPr>
          <p:cNvPr name="Freeform 5" id="5"/>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915404" y="4611052"/>
            <a:ext cx="8457192" cy="1074420"/>
          </a:xfrm>
          <a:prstGeom prst="rect">
            <a:avLst/>
          </a:prstGeom>
        </p:spPr>
        <p:txBody>
          <a:bodyPr anchor="t" rtlCol="false" tIns="0" lIns="0" bIns="0" rIns="0">
            <a:spAutoFit/>
          </a:bodyPr>
          <a:lstStyle/>
          <a:p>
            <a:pPr algn="ctr" marL="0" indent="0" lvl="0">
              <a:lnSpc>
                <a:spcPts val="8484"/>
              </a:lnSpc>
              <a:spcBef>
                <a:spcPct val="0"/>
              </a:spcBef>
            </a:pPr>
            <a:r>
              <a:rPr lang="en-US" sz="7070">
                <a:solidFill>
                  <a:srgbClr val="FFFFFF"/>
                </a:solidFill>
                <a:latin typeface="Now Bold"/>
              </a:rPr>
              <a:t>3. DEMO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750757" y="3522332"/>
            <a:ext cx="12604820" cy="1297954"/>
          </a:xfrm>
          <a:prstGeom prst="rect">
            <a:avLst/>
          </a:prstGeom>
        </p:spPr>
        <p:txBody>
          <a:bodyPr anchor="t" rtlCol="false" tIns="0" lIns="0" bIns="0" rIns="0">
            <a:spAutoFit/>
          </a:bodyPr>
          <a:lstStyle/>
          <a:p>
            <a:pPr marL="0" indent="0" lvl="0">
              <a:lnSpc>
                <a:spcPts val="10543"/>
              </a:lnSpc>
            </a:pPr>
            <a:r>
              <a:rPr lang="en-US" sz="7530" spc="459">
                <a:solidFill>
                  <a:srgbClr val="FFFFFF"/>
                </a:solidFill>
                <a:latin typeface="Now Bold"/>
              </a:rPr>
              <a:t>Thank's For Watching</a:t>
            </a:r>
          </a:p>
        </p:txBody>
      </p:sp>
      <p:sp>
        <p:nvSpPr>
          <p:cNvPr name="Freeform 6" id="6"/>
          <p:cNvSpPr/>
          <p:nvPr/>
        </p:nvSpPr>
        <p:spPr>
          <a:xfrm flipH="false" flipV="false" rot="0">
            <a:off x="2264153" y="1800947"/>
            <a:ext cx="720510" cy="835374"/>
          </a:xfrm>
          <a:custGeom>
            <a:avLst/>
            <a:gdLst/>
            <a:ahLst/>
            <a:cxnLst/>
            <a:rect r="r" b="b" t="t" l="l"/>
            <a:pathLst>
              <a:path h="835374" w="720510">
                <a:moveTo>
                  <a:pt x="0" y="0"/>
                </a:moveTo>
                <a:lnTo>
                  <a:pt x="720511" y="0"/>
                </a:lnTo>
                <a:lnTo>
                  <a:pt x="720511"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DAF5lg-esoQ</dc:identifier>
  <dcterms:modified xsi:type="dcterms:W3CDTF">2011-08-01T06:04:30Z</dcterms:modified>
  <cp:revision>1</cp:revision>
  <dc:title>Thi Cuối Kỳ C#_Tho_Nghia</dc:title>
</cp:coreProperties>
</file>